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3" r:id="rId3"/>
    <p:sldId id="285" r:id="rId4"/>
    <p:sldId id="290" r:id="rId5"/>
    <p:sldId id="284" r:id="rId6"/>
    <p:sldId id="288" r:id="rId7"/>
    <p:sldId id="289" r:id="rId8"/>
    <p:sldId id="287" r:id="rId9"/>
    <p:sldId id="281" r:id="rId10"/>
    <p:sldId id="291" r:id="rId11"/>
    <p:sldId id="292" r:id="rId12"/>
    <p:sldId id="293" r:id="rId13"/>
    <p:sldId id="295" r:id="rId14"/>
    <p:sldId id="294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276" r:id="rId2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t>05/04/56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F97D1-24F5-47A8-9788-97D0C51BD2CF}" type="slidenum">
              <a:rPr lang="en-US"/>
              <a:pPr/>
              <a:t>6</a:t>
            </a:fld>
            <a:endParaRPr lang="th-TH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869C9-74E0-4CE7-84DD-FD4FFA2E2663}" type="slidenum">
              <a:rPr lang="en-US"/>
              <a:pPr/>
              <a:t>7</a:t>
            </a:fld>
            <a:endParaRPr lang="th-TH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982EC-0E37-43CE-AF51-0249AA6C21FE}" type="slidenum">
              <a:rPr lang="en-US"/>
              <a:pPr/>
              <a:t>8</a:t>
            </a:fld>
            <a:endParaRPr lang="th-TH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ชื่อเรื่องและเนื้อหา 4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sz="quarter"/>
          </p:nvPr>
        </p:nvSpPr>
        <p:spPr>
          <a:xfrm>
            <a:off x="1524000" y="152400"/>
            <a:ext cx="72390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524000" y="1524000"/>
            <a:ext cx="3543300" cy="2209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543300" cy="2209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1524000" y="3886200"/>
            <a:ext cx="3543300" cy="2209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219700" y="3886200"/>
            <a:ext cx="3543300" cy="2209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>
          <a:xfrm>
            <a:off x="1524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4E99FFA-C739-41AE-8144-E871691D57FE}" type="datetime1">
              <a:rPr lang="th-TH" smtClean="0"/>
              <a:t>05/04/56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657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1865DE-8081-4BEB-94A2-834ECAC021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fld id="{CAD8FD07-1507-4EE4-A59D-CD9B683E3CAA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27EDB7-3DA4-4C7B-A3E2-3CFAD4BB386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t>05/04/56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t>05/04/56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t>05/04/56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428868"/>
            <a:ext cx="5931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Computer Language</a:t>
            </a:r>
            <a:endParaRPr lang="en-US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IrisUPC" pitchFamily="34" charset="-34"/>
              </a:rPr>
              <a:t>โครงสร้างโปรแกรมภาษาซี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914400" y="1600200"/>
            <a:ext cx="7696200" cy="5030788"/>
            <a:chOff x="624" y="1008"/>
            <a:chExt cx="4848" cy="3169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408" y="1056"/>
              <a:ext cx="2064" cy="1537"/>
              <a:chOff x="1920" y="2208"/>
              <a:chExt cx="2064" cy="1537"/>
            </a:xfrm>
          </p:grpSpPr>
          <p:sp>
            <p:nvSpPr>
              <p:cNvPr id="31752" name="Text Box 8"/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2064" cy="15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void main(void)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{</a:t>
                </a:r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}</a:t>
                </a:r>
                <a:endParaRPr lang="th-TH" sz="1800"/>
              </a:p>
            </p:txBody>
          </p:sp>
          <p:sp>
            <p:nvSpPr>
              <p:cNvPr id="31753" name="Text Box 9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680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Statements ;</a:t>
                </a:r>
                <a:endParaRPr lang="th-TH" sz="1800"/>
              </a:p>
            </p:txBody>
          </p:sp>
          <p:sp>
            <p:nvSpPr>
              <p:cNvPr id="31754" name="AutoShape 10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1830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Local Declarations</a:t>
                </a:r>
                <a:endParaRPr lang="th-TH" sz="1800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624" y="1008"/>
              <a:ext cx="2448" cy="2544"/>
              <a:chOff x="624" y="1008"/>
              <a:chExt cx="2448" cy="2544"/>
            </a:xfrm>
          </p:grpSpPr>
          <p:sp>
            <p:nvSpPr>
              <p:cNvPr id="31749" name="Rectangle 5"/>
              <p:cNvSpPr>
                <a:spLocks noChangeArrowheads="1"/>
              </p:cNvSpPr>
              <p:nvPr/>
            </p:nvSpPr>
            <p:spPr bwMode="auto">
              <a:xfrm>
                <a:off x="624" y="1008"/>
                <a:ext cx="2448" cy="254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50" name="Text Box 6"/>
              <p:cNvSpPr txBox="1">
                <a:spLocks noChangeArrowheads="1"/>
              </p:cNvSpPr>
              <p:nvPr/>
            </p:nvSpPr>
            <p:spPr bwMode="auto">
              <a:xfrm>
                <a:off x="816" y="1152"/>
                <a:ext cx="2064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Preprocessor directive</a:t>
                </a:r>
                <a:endParaRPr lang="th-TH" sz="1800"/>
              </a:p>
            </p:txBody>
          </p:sp>
          <p:sp>
            <p:nvSpPr>
              <p:cNvPr id="31751" name="AutoShape 7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2099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/>
                  <a:t>Global Declarations</a:t>
                </a:r>
                <a:endParaRPr lang="th-TH" sz="1800" dirty="0"/>
              </a:p>
            </p:txBody>
          </p:sp>
          <p:sp>
            <p:nvSpPr>
              <p:cNvPr id="31757" name="Text Box 13"/>
              <p:cNvSpPr txBox="1">
                <a:spLocks noChangeArrowheads="1"/>
              </p:cNvSpPr>
              <p:nvPr/>
            </p:nvSpPr>
            <p:spPr bwMode="auto">
              <a:xfrm>
                <a:off x="816" y="1968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main function</a:t>
                </a:r>
                <a:endParaRPr lang="th-TH" sz="1800"/>
              </a:p>
            </p:txBody>
          </p:sp>
          <p:sp>
            <p:nvSpPr>
              <p:cNvPr id="31758" name="Text Box 14"/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/>
                  <a:t>User define functions</a:t>
                </a:r>
                <a:endParaRPr lang="th-TH" sz="1800" dirty="0"/>
              </a:p>
            </p:txBody>
          </p:sp>
          <p:sp>
            <p:nvSpPr>
              <p:cNvPr id="31759" name="Text Box 15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User define functions</a:t>
                </a:r>
                <a:endParaRPr lang="th-TH" sz="1800"/>
              </a:p>
            </p:txBody>
          </p:sp>
          <p:sp>
            <p:nvSpPr>
              <p:cNvPr id="31760" name="Oval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1" name="Oval 1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2" name="Oval 18"/>
              <p:cNvSpPr>
                <a:spLocks noChangeArrowheads="1"/>
              </p:cNvSpPr>
              <p:nvPr/>
            </p:nvSpPr>
            <p:spPr bwMode="auto">
              <a:xfrm>
                <a:off x="1728" y="292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408" y="2640"/>
              <a:ext cx="2064" cy="1537"/>
              <a:chOff x="1920" y="2208"/>
              <a:chExt cx="2064" cy="1537"/>
            </a:xfrm>
          </p:grpSpPr>
          <p:sp>
            <p:nvSpPr>
              <p:cNvPr id="31769" name="Text Box 25"/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2064" cy="15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int function ()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{</a:t>
                </a:r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}</a:t>
                </a:r>
                <a:endParaRPr lang="th-TH" sz="1800"/>
              </a:p>
            </p:txBody>
          </p:sp>
          <p:sp>
            <p:nvSpPr>
              <p:cNvPr id="31770" name="Text Box 26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680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Statements ;</a:t>
                </a:r>
                <a:endParaRPr lang="th-TH" sz="1800"/>
              </a:p>
            </p:txBody>
          </p:sp>
          <p:sp>
            <p:nvSpPr>
              <p:cNvPr id="31771" name="AutoShape 27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1830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Local Declarations</a:t>
                </a:r>
                <a:endParaRPr lang="th-TH" sz="1800"/>
              </a:p>
            </p:txBody>
          </p:sp>
        </p:grpSp>
        <p:sp>
          <p:nvSpPr>
            <p:cNvPr id="31772" name="Line 28"/>
            <p:cNvSpPr>
              <a:spLocks noChangeShapeType="1"/>
            </p:cNvSpPr>
            <p:nvPr/>
          </p:nvSpPr>
          <p:spPr bwMode="auto">
            <a:xfrm flipV="1">
              <a:off x="2880" y="1056"/>
              <a:ext cx="528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3" name="Line 29"/>
            <p:cNvSpPr>
              <a:spLocks noChangeShapeType="1"/>
            </p:cNvSpPr>
            <p:nvPr/>
          </p:nvSpPr>
          <p:spPr bwMode="auto">
            <a:xfrm>
              <a:off x="2880" y="2208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 flipV="1">
              <a:off x="2880" y="2640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5" name="Line 31"/>
            <p:cNvSpPr>
              <a:spLocks noChangeShapeType="1"/>
            </p:cNvSpPr>
            <p:nvPr/>
          </p:nvSpPr>
          <p:spPr bwMode="auto">
            <a:xfrm>
              <a:off x="2880" y="3360"/>
              <a:ext cx="52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838200" y="5807075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b="1" dirty="0"/>
              <a:t>โครงสร้างภาษาซีประกอบด้วยหลายส่วน    แต่ในการเขียนไม่จำเป็นจะต้องเขียนทุกส่วน</a:t>
            </a:r>
          </a:p>
        </p:txBody>
      </p:sp>
      <p:pic>
        <p:nvPicPr>
          <p:cNvPr id="27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ฟังก์ชันหลักของโปรแกรม (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Main Function)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914400" y="1600200"/>
            <a:ext cx="7696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ส่วนนี้ทุกโปรแกรมจะต้องมี โดยโปรแกรมหลักจะเริ่มต้นด้วย </a:t>
            </a:r>
            <a:r>
              <a:rPr lang="en-US" sz="2800">
                <a:latin typeface="Angsana New" pitchFamily="18" charset="-34"/>
              </a:rPr>
              <a:t>main() </a:t>
            </a:r>
            <a:r>
              <a:rPr lang="th-TH" sz="2800">
                <a:latin typeface="Angsana New" pitchFamily="18" charset="-34"/>
              </a:rPr>
              <a:t>และตามด้วยเครื่องหมายปีกกาเปิด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Angsana New" pitchFamily="18" charset="-34"/>
              </a:rPr>
              <a:t>{</a:t>
            </a:r>
            <a:r>
              <a:rPr lang="en-US" sz="2800">
                <a:latin typeface="Angsana New" pitchFamily="18" charset="-34"/>
              </a:rPr>
              <a:t>’ </a:t>
            </a:r>
            <a:r>
              <a:rPr lang="th-TH" sz="2800">
                <a:latin typeface="Angsana New" pitchFamily="18" charset="-34"/>
              </a:rPr>
              <a:t>และปีกกาปิด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Angsana New" pitchFamily="18" charset="-34"/>
              </a:rPr>
              <a:t>}</a:t>
            </a:r>
            <a:r>
              <a:rPr lang="en-US" sz="2800">
                <a:latin typeface="Angsana New" pitchFamily="18" charset="-34"/>
              </a:rPr>
              <a:t>’</a:t>
            </a:r>
            <a:endParaRPr lang="th-TH" sz="280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ระหว่างปีกกาจะประกอบไปด้วยคำสั่ง(</a:t>
            </a:r>
            <a:r>
              <a:rPr lang="en-US" sz="2800">
                <a:latin typeface="Angsana New" pitchFamily="18" charset="-34"/>
              </a:rPr>
              <a:t>Statement</a:t>
            </a:r>
            <a:r>
              <a:rPr lang="th-TH" sz="2800">
                <a:latin typeface="Angsana New" pitchFamily="18" charset="-34"/>
              </a:rPr>
              <a:t>) ต่างๆ ที่จะให้โปรแกรมทำงาน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แต่ละคำสั่งจะต้องจบด้วยเซมิโคลอน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Courier New" pitchFamily="49" charset="0"/>
              </a:rPr>
              <a:t>;</a:t>
            </a:r>
            <a:r>
              <a:rPr lang="en-US" sz="2800">
                <a:latin typeface="Angsana New" pitchFamily="18" charset="-34"/>
              </a:rPr>
              <a:t>’ (Semicolon)</a:t>
            </a:r>
            <a:endParaRPr lang="th-TH" sz="2800">
              <a:latin typeface="Angsana New" pitchFamily="18" charset="-34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667000" y="4267200"/>
            <a:ext cx="4038600" cy="2025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>
                <a:latin typeface="Courier New" pitchFamily="49" charset="0"/>
              </a:rPr>
              <a:t>&gt;</a:t>
            </a: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...</a:t>
            </a:r>
          </a:p>
          <a:p>
            <a:r>
              <a:rPr lang="en-US" sz="2100" b="1" dirty="0">
                <a:latin typeface="Courier New" pitchFamily="49" charset="0"/>
              </a:rPr>
              <a:t>	Statement ;</a:t>
            </a: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latin typeface="Angsana New" pitchFamily="18" charset="-34"/>
                <a:cs typeface="IrisUPC" pitchFamily="34" charset="-34"/>
              </a:rPr>
              <a:t>ฟังก์ชันหลักของโปรแกรม (</a:t>
            </a:r>
            <a:r>
              <a:rPr lang="en-US" sz="4800" b="1" dirty="0">
                <a:latin typeface="Angsana New" pitchFamily="18" charset="-34"/>
                <a:cs typeface="IrisUPC" pitchFamily="34" charset="-34"/>
              </a:rPr>
              <a:t>Main Function)</a:t>
            </a:r>
            <a:endParaRPr lang="th-TH" sz="48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1036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dirty="0"/>
              <a:t>ตัวอย่าง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6934200" cy="298543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</a:rPr>
              <a:t>&gt;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feet,inches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void main()</a:t>
            </a:r>
            <a:endParaRPr lang="th-TH" sz="2000" b="1" dirty="0">
              <a:latin typeface="Courier New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feet = 6;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inches = feet * 12;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/>
              <a:t>"</a:t>
            </a:r>
            <a:r>
              <a:rPr lang="en-US" sz="2000" b="1" dirty="0">
                <a:latin typeface="Courier New" pitchFamily="49" charset="0"/>
              </a:rPr>
              <a:t>Height in inches is %</a:t>
            </a:r>
            <a:r>
              <a:rPr lang="en-US" sz="2000" b="1" dirty="0" err="1">
                <a:latin typeface="Courier New" pitchFamily="49" charset="0"/>
              </a:rPr>
              <a:t>d</a:t>
            </a:r>
            <a:r>
              <a:rPr lang="en-US" sz="2000" b="1" dirty="0" err="1"/>
              <a:t>"</a:t>
            </a:r>
            <a:r>
              <a:rPr lang="en-US" sz="2000" b="1" dirty="0" err="1">
                <a:latin typeface="Courier New" pitchFamily="49" charset="0"/>
              </a:rPr>
              <a:t>,inches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th-TH" sz="2000" b="1" dirty="0">
              <a:latin typeface="Courier New" pitchFamily="49" charset="0"/>
            </a:endParaRP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371600" y="5927725"/>
            <a:ext cx="424026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pitchFamily="49" charset="0"/>
              </a:rPr>
              <a:t>Height in inches is 72</a:t>
            </a:r>
            <a:endParaRPr lang="th-TH" sz="24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pitchFamily="49" charset="0"/>
            </a:endParaRP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1246188" y="5334000"/>
            <a:ext cx="16494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ผลการทำงาน</a:t>
            </a:r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 rot="-2301319">
            <a:off x="4343400" y="3200400"/>
            <a:ext cx="1066800" cy="228600"/>
          </a:xfrm>
          <a:prstGeom prst="left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10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  <p:bldP spid="105476" grpId="0" animBg="1"/>
      <p:bldP spid="105477" grpId="0" animBg="1"/>
      <p:bldP spid="105478" grpId="0"/>
      <p:bldP spid="1054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07" name="Group 39"/>
          <p:cNvGraphicFramePr>
            <a:graphicFrameLocks noGrp="1"/>
          </p:cNvGraphicFramePr>
          <p:nvPr/>
        </p:nvGraphicFramePr>
        <p:xfrm>
          <a:off x="2286000" y="5029200"/>
          <a:ext cx="4572000" cy="1406525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ngsana New" pitchFamily="18" charset="-34"/>
                        </a:rPr>
                        <a:t>#include</a:t>
                      </a: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ngsana New" pitchFamily="18" charset="-34"/>
                        </a:rPr>
                        <a:t>#define</a:t>
                      </a: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#undef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#if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#ifdef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#ifndef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#else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#elif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#endif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#line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#error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#pragma</a:t>
                      </a:r>
                      <a:endParaRPr kumimoji="0" lang="th-TH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914400" y="16764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ทุกโปรแกรมต้องมี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ใช้เรียกไฟล์ที่โปรแกรมใช้ในการทำงานร่วมกัน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ใช้กำหนดค่าคงที่ให้กับโปรแกรม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เริ่มต้นด้วยเครื่องหมาย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</a:rPr>
              <a:t>#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ที่เราจะใช้กันมี </a:t>
            </a:r>
            <a:r>
              <a:rPr lang="en-US" sz="2800">
                <a:latin typeface="Angsana New" pitchFamily="18" charset="-34"/>
              </a:rPr>
              <a:t>2 directives </a:t>
            </a:r>
            <a:r>
              <a:rPr lang="th-TH" sz="2800">
                <a:latin typeface="Angsana New" pitchFamily="18" charset="-34"/>
              </a:rPr>
              <a:t>คือ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>
                <a:latin typeface="Angsana New" pitchFamily="18" charset="-34"/>
              </a:rPr>
              <a:t>#include </a:t>
            </a:r>
            <a:r>
              <a:rPr lang="th-TH" sz="2600">
                <a:latin typeface="Angsana New" pitchFamily="18" charset="-34"/>
              </a:rPr>
              <a:t>ใช้สำหรับเรียกไฟล์ที่โปรแกรมใชในการทำงาน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>
                <a:latin typeface="Angsana New" pitchFamily="18" charset="-34"/>
              </a:rPr>
              <a:t>#define </a:t>
            </a:r>
            <a:r>
              <a:rPr lang="th-TH" sz="2600">
                <a:latin typeface="Angsana New" pitchFamily="18" charset="-34"/>
              </a:rPr>
              <a:t>  ใช้สำหรับกำหนดมาโครที่ให้กับโปรแกรม</a:t>
            </a:r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928662" y="42860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th-TH" sz="4800" b="1" dirty="0">
                <a:latin typeface="Angsana New" pitchFamily="18" charset="-34"/>
                <a:cs typeface="IrisUPC" pitchFamily="34" charset="-34"/>
              </a:rPr>
              <a:t>การใช้ </a:t>
            </a:r>
            <a:r>
              <a:rPr lang="en-US" sz="4800" b="1" dirty="0">
                <a:latin typeface="Angsana New" pitchFamily="18" charset="-34"/>
                <a:cs typeface="IrisUPC" pitchFamily="34" charset="-34"/>
              </a:rPr>
              <a:t>Preprocessor Directive</a:t>
            </a:r>
            <a:endParaRPr lang="th-TH" sz="48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7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8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58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58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58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58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58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58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การใช้ 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#include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62400" y="16764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วิธีการใช้งาน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114800" y="3276600"/>
            <a:ext cx="1036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ตัวอย่าง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447800" y="3810000"/>
            <a:ext cx="7010400" cy="5286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#include &lt;</a:t>
            </a:r>
            <a:r>
              <a:rPr lang="en-US" sz="2800" dirty="0" err="1">
                <a:latin typeface="Angsana New" pitchFamily="18" charset="-34"/>
              </a:rPr>
              <a:t>stdio.h</a:t>
            </a:r>
            <a:r>
              <a:rPr lang="en-US" sz="2800" dirty="0">
                <a:latin typeface="Angsana New" pitchFamily="18" charset="-34"/>
              </a:rPr>
              <a:t>&gt;</a:t>
            </a:r>
            <a:r>
              <a:rPr lang="th-TH" sz="2800" dirty="0">
                <a:latin typeface="Angsana New" pitchFamily="18" charset="-34"/>
              </a:rPr>
              <a:t>     (เป็นการเรียกใช้ไฟล์ </a:t>
            </a:r>
            <a:r>
              <a:rPr lang="en-US" sz="2800" dirty="0" err="1">
                <a:latin typeface="Angsana New" pitchFamily="18" charset="-34"/>
              </a:rPr>
              <a:t>stdio.h</a:t>
            </a:r>
            <a:r>
              <a:rPr lang="en-US" sz="2800" dirty="0">
                <a:latin typeface="Angsana New" pitchFamily="18" charset="-34"/>
              </a:rPr>
              <a:t> </a:t>
            </a:r>
            <a:r>
              <a:rPr lang="th-TH" sz="2800" dirty="0">
                <a:latin typeface="Angsana New" pitchFamily="18" charset="-34"/>
              </a:rPr>
              <a:t>เข้ามาในโปรแกรม)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447800" y="4495800"/>
            <a:ext cx="7010400" cy="5286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#include &lt;</a:t>
            </a:r>
            <a:r>
              <a:rPr lang="en-US" sz="2800" dirty="0" err="1">
                <a:latin typeface="Angsana New" pitchFamily="18" charset="-34"/>
              </a:rPr>
              <a:t>mypro.h</a:t>
            </a:r>
            <a:r>
              <a:rPr lang="en-US" sz="2800" dirty="0">
                <a:latin typeface="Angsana New" pitchFamily="18" charset="-34"/>
              </a:rPr>
              <a:t>&gt;</a:t>
            </a:r>
            <a:r>
              <a:rPr lang="th-TH" sz="2800" dirty="0">
                <a:latin typeface="Angsana New" pitchFamily="18" charset="-34"/>
              </a:rPr>
              <a:t>  (เป็นการเรียกใช้ไฟล์ </a:t>
            </a:r>
            <a:r>
              <a:rPr lang="en-US" sz="2800" dirty="0" err="1">
                <a:latin typeface="Angsana New" pitchFamily="18" charset="-34"/>
              </a:rPr>
              <a:t>mypro.h</a:t>
            </a:r>
            <a:r>
              <a:rPr lang="en-US" sz="2800" dirty="0">
                <a:latin typeface="Angsana New" pitchFamily="18" charset="-34"/>
              </a:rPr>
              <a:t> </a:t>
            </a:r>
            <a:r>
              <a:rPr lang="th-TH" sz="2800" dirty="0">
                <a:latin typeface="Angsana New" pitchFamily="18" charset="-34"/>
              </a:rPr>
              <a:t>เข้ามาในโปรแกรม)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7010400" cy="7715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>
                <a:latin typeface="Angsana New" pitchFamily="18" charset="-34"/>
              </a:rPr>
              <a:t>#include </a:t>
            </a:r>
            <a:r>
              <a:rPr 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&lt;</a:t>
            </a:r>
            <a:r>
              <a:rPr lang="th-TH" sz="4400" dirty="0">
                <a:latin typeface="Angsana New" pitchFamily="18" charset="-34"/>
              </a:rPr>
              <a:t>ชื่อไฟล์</a:t>
            </a:r>
            <a:r>
              <a:rPr 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&gt;</a:t>
            </a:r>
            <a:r>
              <a:rPr lang="en-US" sz="4400" dirty="0">
                <a:latin typeface="Angsana New" pitchFamily="18" charset="-34"/>
              </a:rPr>
              <a:t> </a:t>
            </a:r>
            <a:r>
              <a:rPr lang="th-TH" sz="4400" dirty="0">
                <a:latin typeface="Angsana New" pitchFamily="18" charset="-34"/>
              </a:rPr>
              <a:t>หรือ </a:t>
            </a:r>
            <a:r>
              <a:rPr lang="en-US" sz="4400" dirty="0">
                <a:latin typeface="Angsana New" pitchFamily="18" charset="-34"/>
              </a:rPr>
              <a:t>#include </a:t>
            </a:r>
            <a:r>
              <a:rPr lang="en-US" sz="44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“</a:t>
            </a:r>
            <a:r>
              <a:rPr lang="th-TH" sz="4400" dirty="0">
                <a:latin typeface="Angsana New" pitchFamily="18" charset="-34"/>
              </a:rPr>
              <a:t>ชื่อไฟล์</a:t>
            </a:r>
            <a:r>
              <a:rPr lang="en-US" sz="44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”</a:t>
            </a:r>
            <a:endParaRPr lang="th-TH" sz="4400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447800" y="5368925"/>
            <a:ext cx="6934200" cy="955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&lt; &gt;</a:t>
            </a:r>
            <a:r>
              <a:rPr lang="en-US" sz="2800" dirty="0"/>
              <a:t> </a:t>
            </a:r>
            <a:r>
              <a:rPr lang="th-TH" sz="2800" dirty="0"/>
              <a:t> จะเรียกไฟล์ใน </a:t>
            </a:r>
            <a:r>
              <a:rPr lang="en-US" sz="2800" dirty="0"/>
              <a:t>directory </a:t>
            </a:r>
            <a:r>
              <a:rPr lang="th-TH" sz="2800" dirty="0"/>
              <a:t>ที่กำหนดโดยตัวคอมไพล์เลอร์</a:t>
            </a:r>
            <a:br>
              <a:rPr lang="th-TH" sz="2800" dirty="0"/>
            </a:b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“  ”</a:t>
            </a:r>
            <a:r>
              <a:rPr lang="en-US" sz="2800" dirty="0"/>
              <a:t> </a:t>
            </a:r>
            <a:r>
              <a:rPr lang="th-TH" sz="2800" dirty="0"/>
              <a:t> จะเรียกไฟล์ใน </a:t>
            </a:r>
            <a:r>
              <a:rPr lang="en-US" sz="2800" dirty="0"/>
              <a:t>directory </a:t>
            </a:r>
            <a:r>
              <a:rPr lang="th-TH" sz="2800" dirty="0"/>
              <a:t>ทีทำงานอยู่ในปัจจุบัน</a:t>
            </a:r>
          </a:p>
        </p:txBody>
      </p:sp>
      <p:pic>
        <p:nvPicPr>
          <p:cNvPr id="11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 animBg="1"/>
      <p:bldP spid="34824" grpId="0" animBg="1"/>
      <p:bldP spid="34825" grpId="0" animBg="1"/>
      <p:bldP spid="348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การใช้ 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#define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295400" y="2362200"/>
            <a:ext cx="7010400" cy="7715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4400" dirty="0">
                <a:latin typeface="Angsana New" pitchFamily="18" charset="-34"/>
              </a:rPr>
              <a:t>#define </a:t>
            </a:r>
            <a:r>
              <a:rPr lang="th-TH" sz="4400" dirty="0">
                <a:latin typeface="Angsana New" pitchFamily="18" charset="-34"/>
              </a:rPr>
              <a:t>ชื่อ ค่าที่ต้องการ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62400" y="16764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วิธีการใช้งาน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114800" y="3276600"/>
            <a:ext cx="1036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ตัวอย่าง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447800" y="3810000"/>
            <a:ext cx="6934200" cy="249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#define START 10       (</a:t>
            </a:r>
            <a:r>
              <a:rPr lang="th-TH" sz="2800" dirty="0">
                <a:latin typeface="Angsana New" pitchFamily="18" charset="-34"/>
              </a:rPr>
              <a:t>กำหนดค่า </a:t>
            </a:r>
            <a:r>
              <a:rPr lang="en-US" sz="2800" dirty="0">
                <a:latin typeface="Angsana New" pitchFamily="18" charset="-34"/>
              </a:rPr>
              <a:t>START = 10)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#define A 3*5/4            (</a:t>
            </a:r>
            <a:r>
              <a:rPr lang="th-TH" sz="2800" dirty="0">
                <a:latin typeface="Angsana New" pitchFamily="18" charset="-34"/>
              </a:rPr>
              <a:t>กำหนดค่า </a:t>
            </a:r>
            <a:r>
              <a:rPr lang="en-US" sz="2800" dirty="0">
                <a:latin typeface="Angsana New" pitchFamily="18" charset="-34"/>
              </a:rPr>
              <a:t>A=3*5/4)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#define pi 3.14159        (</a:t>
            </a:r>
            <a:r>
              <a:rPr lang="th-TH" sz="2800" dirty="0">
                <a:latin typeface="Angsana New" pitchFamily="18" charset="-34"/>
              </a:rPr>
              <a:t>กำหนดค่า </a:t>
            </a:r>
            <a:r>
              <a:rPr lang="en-US" sz="2800" dirty="0">
                <a:latin typeface="Angsana New" pitchFamily="18" charset="-34"/>
              </a:rPr>
              <a:t>pi = 3.14159)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dirty="0">
                <a:latin typeface="Angsana New" pitchFamily="18" charset="-34"/>
              </a:rPr>
              <a:t>#define sum(</a:t>
            </a:r>
            <a:r>
              <a:rPr lang="en-US" sz="2800" dirty="0" err="1">
                <a:latin typeface="Angsana New" pitchFamily="18" charset="-34"/>
              </a:rPr>
              <a:t>a,b</a:t>
            </a:r>
            <a:r>
              <a:rPr lang="en-US" sz="2800" dirty="0">
                <a:latin typeface="Angsana New" pitchFamily="18" charset="-34"/>
              </a:rPr>
              <a:t>) </a:t>
            </a:r>
            <a:r>
              <a:rPr lang="en-US" sz="2800" dirty="0" err="1">
                <a:latin typeface="Angsana New" pitchFamily="18" charset="-34"/>
              </a:rPr>
              <a:t>a+b</a:t>
            </a:r>
            <a:r>
              <a:rPr lang="th-TH" sz="2800" dirty="0">
                <a:latin typeface="Angsana New" pitchFamily="18" charset="-34"/>
              </a:rPr>
              <a:t> </a:t>
            </a:r>
            <a:r>
              <a:rPr lang="en-US" sz="2800" dirty="0">
                <a:latin typeface="Angsana New" pitchFamily="18" charset="-34"/>
              </a:rPr>
              <a:t>    </a:t>
            </a:r>
            <a:br>
              <a:rPr lang="en-US" sz="2800" dirty="0">
                <a:latin typeface="Angsana New" pitchFamily="18" charset="-34"/>
              </a:rPr>
            </a:br>
            <a:r>
              <a:rPr lang="en-US" sz="2800" dirty="0">
                <a:latin typeface="Angsana New" pitchFamily="18" charset="-34"/>
              </a:rPr>
              <a:t>         (</a:t>
            </a:r>
            <a:r>
              <a:rPr lang="th-TH" sz="2800" dirty="0">
                <a:latin typeface="Angsana New" pitchFamily="18" charset="-34"/>
              </a:rPr>
              <a:t>กำหนดค่า </a:t>
            </a:r>
            <a:r>
              <a:rPr lang="en-US" sz="2800" dirty="0">
                <a:latin typeface="Angsana New" pitchFamily="18" charset="-34"/>
              </a:rPr>
              <a:t>sum(</a:t>
            </a:r>
            <a:r>
              <a:rPr lang="th-TH" sz="2800" dirty="0">
                <a:latin typeface="Angsana New" pitchFamily="18" charset="-34"/>
              </a:rPr>
              <a:t>ตัวแปรที่</a:t>
            </a:r>
            <a:r>
              <a:rPr lang="en-US" sz="2800" dirty="0">
                <a:latin typeface="Angsana New" pitchFamily="18" charset="-34"/>
              </a:rPr>
              <a:t>1, </a:t>
            </a:r>
            <a:r>
              <a:rPr lang="th-TH" sz="2800" dirty="0">
                <a:latin typeface="Angsana New" pitchFamily="18" charset="-34"/>
              </a:rPr>
              <a:t>ตัวแปรที่</a:t>
            </a:r>
            <a:r>
              <a:rPr lang="en-US" sz="2800" dirty="0">
                <a:latin typeface="Angsana New" pitchFamily="18" charset="-34"/>
              </a:rPr>
              <a:t>2) = </a:t>
            </a:r>
            <a:r>
              <a:rPr lang="th-TH" sz="2800" dirty="0">
                <a:latin typeface="Angsana New" pitchFamily="18" charset="-34"/>
              </a:rPr>
              <a:t>ตัวแปรที่</a:t>
            </a:r>
            <a:r>
              <a:rPr lang="en-US" sz="2800" dirty="0">
                <a:latin typeface="Angsana New" pitchFamily="18" charset="-34"/>
              </a:rPr>
              <a:t>1+</a:t>
            </a:r>
            <a:r>
              <a:rPr lang="th-TH" sz="2800" dirty="0">
                <a:latin typeface="Angsana New" pitchFamily="18" charset="-34"/>
              </a:rPr>
              <a:t>ตัวแปรที่</a:t>
            </a:r>
            <a:r>
              <a:rPr lang="en-US" sz="2800" dirty="0">
                <a:latin typeface="Angsana New" pitchFamily="18" charset="-34"/>
              </a:rPr>
              <a:t>2</a:t>
            </a:r>
            <a:endParaRPr lang="th-TH" sz="2800" dirty="0">
              <a:latin typeface="Angsana New" pitchFamily="18" charset="-34"/>
            </a:endParaRPr>
          </a:p>
        </p:txBody>
      </p:sp>
      <p:pic>
        <p:nvPicPr>
          <p:cNvPr id="9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15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/>
      <p:bldP spid="36870" grpId="0"/>
      <p:bldP spid="3687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ส่วนประกาศ (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Global Declarations)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96200" cy="2362200"/>
          </a:xfrm>
        </p:spPr>
        <p:txBody>
          <a:bodyPr/>
          <a:lstStyle/>
          <a:p>
            <a:pPr algn="thaiDist"/>
            <a:r>
              <a:rPr lang="th-TH" dirty="0">
                <a:latin typeface="Angsana New" pitchFamily="18" charset="-34"/>
              </a:rPr>
              <a:t>เป็นการประกาศตัวแปรเพื่อใช้งานในโปรแกรม โดยตัวแปรนั้นสามารถใช้ได้ในทุกที่ในโปรแกรม</a:t>
            </a:r>
          </a:p>
          <a:p>
            <a:pPr algn="thaiDist"/>
            <a:r>
              <a:rPr lang="th-TH" dirty="0">
                <a:latin typeface="Angsana New" pitchFamily="18" charset="-34"/>
              </a:rPr>
              <a:t>เป็นส่วนที่ใช้ในการประกาศ</a:t>
            </a:r>
            <a:r>
              <a:rPr lang="en-US" dirty="0">
                <a:latin typeface="Angsana New" pitchFamily="18" charset="-34"/>
              </a:rPr>
              <a:t> Function Prototype </a:t>
            </a:r>
            <a:r>
              <a:rPr lang="th-TH" dirty="0">
                <a:latin typeface="Angsana New" pitchFamily="18" charset="-34"/>
              </a:rPr>
              <a:t>ของโปรแกรม</a:t>
            </a:r>
          </a:p>
          <a:p>
            <a:pPr algn="thaiDist"/>
            <a:r>
              <a:rPr lang="th-TH" dirty="0">
                <a:latin typeface="Angsana New" pitchFamily="18" charset="-34"/>
              </a:rPr>
              <a:t>ส่วนนี้ในบางโปรแกรมอาจจะไม่มีก็ได้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810000" y="3886200"/>
            <a:ext cx="1036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ตัวอย่าง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914400" y="4495800"/>
            <a:ext cx="7239000" cy="1348061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dirty="0" err="1">
                <a:latin typeface="Angsana New" pitchFamily="18" charset="-34"/>
              </a:rPr>
              <a:t>int</a:t>
            </a:r>
            <a:r>
              <a:rPr lang="en-US" sz="2400" dirty="0">
                <a:latin typeface="Angsana New" pitchFamily="18" charset="-34"/>
              </a:rPr>
              <a:t> summation(float x, float y) ;  	(</a:t>
            </a:r>
            <a:r>
              <a:rPr lang="th-TH" sz="2400" dirty="0">
                <a:latin typeface="Angsana New" pitchFamily="18" charset="-34"/>
              </a:rPr>
              <a:t>ประกาศ </a:t>
            </a:r>
            <a:r>
              <a:rPr lang="en-US" sz="2400" dirty="0">
                <a:latin typeface="Angsana New" pitchFamily="18" charset="-34"/>
              </a:rPr>
              <a:t>function</a:t>
            </a:r>
            <a:r>
              <a:rPr lang="th-TH" sz="2400" dirty="0">
                <a:latin typeface="Angsana New" pitchFamily="18" charset="-34"/>
              </a:rPr>
              <a:t> </a:t>
            </a:r>
            <a:r>
              <a:rPr lang="en-US" sz="2400" dirty="0">
                <a:latin typeface="Angsana New" pitchFamily="18" charset="-34"/>
              </a:rPr>
              <a:t>summation)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dirty="0" err="1">
                <a:latin typeface="Angsana New" pitchFamily="18" charset="-34"/>
              </a:rPr>
              <a:t>int</a:t>
            </a:r>
            <a:r>
              <a:rPr lang="en-US" sz="2400" dirty="0">
                <a:latin typeface="Angsana New" pitchFamily="18" charset="-34"/>
              </a:rPr>
              <a:t> </a:t>
            </a:r>
            <a:r>
              <a:rPr lang="en-US" sz="2400" dirty="0" err="1">
                <a:latin typeface="Angsana New" pitchFamily="18" charset="-34"/>
              </a:rPr>
              <a:t>x,y</a:t>
            </a:r>
            <a:r>
              <a:rPr lang="en-US" sz="2400" dirty="0">
                <a:latin typeface="Angsana New" pitchFamily="18" charset="-34"/>
              </a:rPr>
              <a:t> ;			    	(</a:t>
            </a:r>
            <a:r>
              <a:rPr lang="th-TH" sz="2400" dirty="0">
                <a:latin typeface="Angsana New" pitchFamily="18" charset="-34"/>
              </a:rPr>
              <a:t>กำหนดตัวแปร </a:t>
            </a:r>
            <a:r>
              <a:rPr lang="en-US" sz="2400" dirty="0" err="1">
                <a:latin typeface="Angsana New" pitchFamily="18" charset="-34"/>
              </a:rPr>
              <a:t>x,y</a:t>
            </a:r>
            <a:r>
              <a:rPr lang="en-US" sz="2400" dirty="0">
                <a:latin typeface="Angsana New" pitchFamily="18" charset="-34"/>
              </a:rPr>
              <a:t> </a:t>
            </a:r>
            <a:r>
              <a:rPr lang="th-TH" sz="2400" dirty="0">
                <a:latin typeface="Angsana New" pitchFamily="18" charset="-34"/>
              </a:rPr>
              <a:t>เป็นจำนวนเต็ม)</a:t>
            </a:r>
            <a:endParaRPr lang="en-US" sz="2400" dirty="0">
              <a:latin typeface="Angsana New" pitchFamily="18" charset="-34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latin typeface="Angsana New" pitchFamily="18" charset="-34"/>
              </a:rPr>
              <a:t>float z=3;</a:t>
            </a:r>
            <a:r>
              <a:rPr lang="th-TH" sz="2400" dirty="0">
                <a:latin typeface="Angsana New" pitchFamily="18" charset="-34"/>
              </a:rPr>
              <a:t>				(กำหนดตัวแปร </a:t>
            </a:r>
            <a:r>
              <a:rPr lang="en-US" sz="2400" dirty="0">
                <a:latin typeface="Angsana New" pitchFamily="18" charset="-34"/>
              </a:rPr>
              <a:t>z </a:t>
            </a:r>
            <a:r>
              <a:rPr lang="th-TH" sz="2400" dirty="0">
                <a:latin typeface="Angsana New" pitchFamily="18" charset="-34"/>
              </a:rPr>
              <a:t>เป็นจำนวนจริง)</a:t>
            </a:r>
            <a:endParaRPr lang="th-TH" sz="2400" dirty="0">
              <a:solidFill>
                <a:schemeClr val="hlink"/>
              </a:solidFill>
              <a:latin typeface="Angsana New" pitchFamily="18" charset="-34"/>
            </a:endParaRPr>
          </a:p>
        </p:txBody>
      </p:sp>
      <p:pic>
        <p:nvPicPr>
          <p:cNvPr id="8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863" y="384175"/>
            <a:ext cx="7340600" cy="838200"/>
          </a:xfrm>
        </p:spPr>
        <p:txBody>
          <a:bodyPr/>
          <a:lstStyle/>
          <a:p>
            <a:r>
              <a:rPr lang="th-TH" b="1" dirty="0">
                <a:latin typeface="Angsana New" pitchFamily="18" charset="-34"/>
              </a:rPr>
              <a:t>การประกาศตัวแปร</a:t>
            </a:r>
            <a:endParaRPr lang="th-TH" b="1" u="sng" dirty="0">
              <a:latin typeface="Angsana New" pitchFamily="18" charset="-34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>
                <a:latin typeface="Angsana New" pitchFamily="18" charset="-34"/>
              </a:rPr>
              <a:t>	   </a:t>
            </a:r>
            <a:r>
              <a:rPr lang="en-US" sz="3200" dirty="0" err="1">
                <a:latin typeface="Angsana New" pitchFamily="18" charset="-34"/>
              </a:rPr>
              <a:t>รูปแบบของการประกาศตัวแปร</a:t>
            </a:r>
            <a:r>
              <a:rPr lang="en-US" sz="3200" b="1" dirty="0">
                <a:latin typeface="Angsana New" pitchFamily="18" charset="-34"/>
              </a:rPr>
              <a:t> </a:t>
            </a:r>
            <a:endParaRPr lang="en-US" b="1" dirty="0">
              <a:latin typeface="Angsana New" pitchFamily="18" charset="-34"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143000" y="3581400"/>
            <a:ext cx="7239000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>
                <a:latin typeface="Angsana New" pitchFamily="18" charset="-34"/>
              </a:rPr>
              <a:t> </a:t>
            </a:r>
          </a:p>
          <a:p>
            <a:pPr eaLnBrk="0" hangingPunct="0"/>
            <a:r>
              <a:rPr lang="en-US" sz="3600">
                <a:solidFill>
                  <a:schemeClr val="hlink"/>
                </a:solidFill>
                <a:latin typeface="Angsana New" pitchFamily="18" charset="-34"/>
              </a:rPr>
              <a:t>int  i;</a:t>
            </a:r>
            <a:r>
              <a:rPr lang="en-US" sz="3600">
                <a:solidFill>
                  <a:schemeClr val="folHlink"/>
                </a:solidFill>
                <a:latin typeface="Angsana New" pitchFamily="18" charset="-34"/>
              </a:rPr>
              <a:t> 			</a:t>
            </a:r>
            <a:r>
              <a:rPr lang="en-US" sz="2800">
                <a:latin typeface="Angsana New" pitchFamily="18" charset="-34"/>
              </a:rPr>
              <a:t>ประกาศ i  ให้ชนิดเป็น integer</a:t>
            </a:r>
            <a:endParaRPr lang="en-US" sz="2800">
              <a:solidFill>
                <a:schemeClr val="folHlink"/>
              </a:solidFill>
              <a:latin typeface="Angsana New" pitchFamily="18" charset="-34"/>
            </a:endParaRPr>
          </a:p>
          <a:p>
            <a:pPr eaLnBrk="0" hangingPunct="0"/>
            <a:r>
              <a:rPr lang="en-US" sz="3600">
                <a:solidFill>
                  <a:schemeClr val="hlink"/>
                </a:solidFill>
                <a:latin typeface="Angsana New" pitchFamily="18" charset="-34"/>
              </a:rPr>
              <a:t>float  realnum;</a:t>
            </a:r>
            <a:r>
              <a:rPr lang="en-US" sz="3600">
                <a:latin typeface="Angsana New" pitchFamily="18" charset="-34"/>
              </a:rPr>
              <a:t> 	</a:t>
            </a:r>
            <a:r>
              <a:rPr lang="en-US" sz="2800">
                <a:latin typeface="Angsana New" pitchFamily="18" charset="-34"/>
              </a:rPr>
              <a:t>ประกาศ realnum  ให้มีชนิดเป็น float </a:t>
            </a:r>
          </a:p>
          <a:p>
            <a:pPr eaLnBrk="0" hangingPunct="0"/>
            <a:r>
              <a:rPr lang="en-US" sz="3600">
                <a:solidFill>
                  <a:schemeClr val="hlink"/>
                </a:solidFill>
                <a:latin typeface="Angsana New" pitchFamily="18" charset="-34"/>
              </a:rPr>
              <a:t>char  ch;</a:t>
            </a:r>
            <a:r>
              <a:rPr lang="en-US" sz="3200">
                <a:solidFill>
                  <a:schemeClr val="folHlink"/>
                </a:solidFill>
                <a:latin typeface="Angsana New" pitchFamily="18" charset="-34"/>
              </a:rPr>
              <a:t> </a:t>
            </a:r>
            <a:r>
              <a:rPr lang="en-US" sz="2400">
                <a:solidFill>
                  <a:schemeClr val="folHlink"/>
                </a:solidFill>
                <a:latin typeface="Angsana New" pitchFamily="18" charset="-34"/>
              </a:rPr>
              <a:t>		</a:t>
            </a:r>
            <a:r>
              <a:rPr lang="en-US" sz="2800">
                <a:latin typeface="Angsana New" pitchFamily="18" charset="-34"/>
              </a:rPr>
              <a:t>ประกาศ  ch  ให้ชนิดเป็น character</a:t>
            </a:r>
            <a:endParaRPr lang="en-US" sz="2800">
              <a:solidFill>
                <a:schemeClr val="folHlink"/>
              </a:solidFill>
              <a:latin typeface="Angsana New" pitchFamily="18" charset="-34"/>
            </a:endParaRPr>
          </a:p>
          <a:p>
            <a:pPr eaLnBrk="0" hangingPunct="0"/>
            <a:endParaRPr lang="en-US" sz="3200">
              <a:latin typeface="Angsana New" pitchFamily="18" charset="-34"/>
            </a:endParaRP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819400" y="2971800"/>
            <a:ext cx="3225563" cy="52322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b="1" dirty="0">
                <a:latin typeface="Angsana New" pitchFamily="18" charset="-34"/>
              </a:rPr>
              <a:t>ชนิดตัวแปร        ชื่อตัวแปร;</a:t>
            </a:r>
            <a:endParaRPr lang="th-TH" sz="2400" b="1" dirty="0">
              <a:latin typeface="Angsana New" pitchFamily="18" charset="-34"/>
            </a:endParaRPr>
          </a:p>
        </p:txBody>
      </p:sp>
      <p:pic>
        <p:nvPicPr>
          <p:cNvPr id="8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 dirty="0" err="1">
                <a:latin typeface="AngsanaUPC" pitchFamily="18" charset="-34"/>
              </a:rPr>
              <a:t>ชนิดของตัวแปร</a:t>
            </a:r>
            <a:endParaRPr lang="en-US" dirty="0">
              <a:latin typeface="AngsanaUPC" pitchFamily="18" charset="-34"/>
            </a:endParaRPr>
          </a:p>
        </p:txBody>
      </p:sp>
      <p:graphicFrame>
        <p:nvGraphicFramePr>
          <p:cNvPr id="116915" name="Group 179"/>
          <p:cNvGraphicFramePr>
            <a:graphicFrameLocks noGrp="1"/>
          </p:cNvGraphicFramePr>
          <p:nvPr>
            <p:ph idx="1"/>
          </p:nvPr>
        </p:nvGraphicFramePr>
        <p:xfrm>
          <a:off x="642910" y="1214422"/>
          <a:ext cx="8208690" cy="5331406"/>
        </p:xfrm>
        <a:graphic>
          <a:graphicData uri="http://schemas.openxmlformats.org/drawingml/2006/table">
            <a:tbl>
              <a:tblPr/>
              <a:tblGrid>
                <a:gridCol w="1994182"/>
                <a:gridCol w="1824538"/>
                <a:gridCol w="2809512"/>
                <a:gridCol w="1580458"/>
              </a:tblGrid>
              <a:tr h="617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ประเภทข้อมูล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คำอธิบาย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ค่าที่เก็บได้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ขนาด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(ไบต์)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</a:tr>
              <a:tr h="617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char 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ตัวอักษร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1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-128 ถึง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127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 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617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short 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ตัวเลขจำนวนเต็ม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-128 ถึง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127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</a:tr>
              <a:tr h="937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int 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ตัวเลขจำนวนเต็ม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-32768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ถึง 32767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</a:tr>
              <a:tr h="616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long 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ตัวเลขจำนวนเต็ม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32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ถึง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2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-1 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617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float 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ตัวเลขทศนิยม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3.4E+/-38 (7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ตำแหน่ง)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617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double 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ตัวเลขทศนิยม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Times New Roman" pitchFamily="18" charset="0"/>
                        </a:rPr>
                        <a:t> 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Times New Roman" pitchFamily="18" charset="0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1.7E+/-308 (15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ตำแหน่ง)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</a:p>
                  </a:txBody>
                  <a:tcPr marL="99709" marR="99709" marT="49855" marB="4985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2001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DB7-3DA4-4C7B-A3E2-3CFAD4BB3863}" type="slidenum">
              <a:rPr lang="en-US" smtClean="0"/>
              <a:pPr/>
              <a:t>18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หลักการตั้งชื่อ (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Identifier</a:t>
            </a:r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th-TH" b="1" dirty="0">
                <a:latin typeface="Angsana New" pitchFamily="18" charset="-34"/>
              </a:rPr>
              <a:t>ชื่อ (</a:t>
            </a:r>
            <a:r>
              <a:rPr lang="en-US" b="1" dirty="0">
                <a:latin typeface="Angsana New" pitchFamily="18" charset="-34"/>
              </a:rPr>
              <a:t>Identifier</a:t>
            </a:r>
            <a:r>
              <a:rPr lang="th-TH" b="1" dirty="0">
                <a:latin typeface="Angsana New" pitchFamily="18" charset="-34"/>
              </a:rPr>
              <a:t>)</a:t>
            </a:r>
          </a:p>
          <a:p>
            <a:pPr algn="thaiDist">
              <a:buFont typeface="Wingdings" pitchFamily="2" charset="2"/>
              <a:buNone/>
            </a:pPr>
            <a:r>
              <a:rPr lang="th-TH" dirty="0">
                <a:latin typeface="Angsana New" pitchFamily="18" charset="-34"/>
              </a:rPr>
              <a:t>	ไอเดนติฟายเออร์ เป็นชื่อที่ผู้ใช้กำหนดขึ้นในโปรแกรม เช่น ชื่อค่าคงที่       ชื่อตัวแปร ชื่อฟังก์ชัน เป็นต้น</a:t>
            </a:r>
          </a:p>
          <a:p>
            <a:pPr lvl="1"/>
            <a:r>
              <a:rPr lang="th-TH" dirty="0">
                <a:latin typeface="Angsana New" pitchFamily="18" charset="-34"/>
              </a:rPr>
              <a:t>ต้องขึ้นต้นด้วยตัวอักษรภาษาอังกฤษ (ตัวใหญ่หรือเล็กก็ได้) หรือขีดล่าง </a:t>
            </a:r>
            <a:r>
              <a:rPr lang="en-US" dirty="0">
                <a:latin typeface="Angsana New" pitchFamily="18" charset="-34"/>
              </a:rPr>
              <a:t>‘_’</a:t>
            </a:r>
            <a:endParaRPr lang="th-TH" dirty="0">
              <a:latin typeface="Angsana New" pitchFamily="18" charset="-34"/>
            </a:endParaRPr>
          </a:p>
          <a:p>
            <a:pPr lvl="1"/>
            <a:r>
              <a:rPr lang="th-TH" dirty="0">
                <a:latin typeface="Angsana New" pitchFamily="18" charset="-34"/>
              </a:rPr>
              <a:t>ตามด้วยตัวอักษรภาษาอังกฤษ ตัวเลข หรือขีดล่าง </a:t>
            </a:r>
            <a:r>
              <a:rPr lang="en-US" dirty="0">
                <a:latin typeface="Angsana New" pitchFamily="18" charset="-34"/>
              </a:rPr>
              <a:t>(Underscore)</a:t>
            </a:r>
            <a:r>
              <a:rPr lang="th-TH" dirty="0">
                <a:latin typeface="Angsana New" pitchFamily="18" charset="-34"/>
              </a:rPr>
              <a:t> </a:t>
            </a:r>
            <a:r>
              <a:rPr lang="en-US" dirty="0">
                <a:latin typeface="Angsana New" pitchFamily="18" charset="-34"/>
              </a:rPr>
              <a:t>‘_’</a:t>
            </a:r>
            <a:endParaRPr lang="th-TH" dirty="0">
              <a:latin typeface="Angsana New" pitchFamily="18" charset="-34"/>
            </a:endParaRPr>
          </a:p>
          <a:p>
            <a:pPr lvl="1"/>
            <a:r>
              <a:rPr lang="th-TH" dirty="0">
                <a:latin typeface="Angsana New" pitchFamily="18" charset="-34"/>
              </a:rPr>
              <a:t>ไม่มีช่องว่างหรือตัวอักษรพิเศษอื่นๆ เช่น </a:t>
            </a:r>
            <a:r>
              <a:rPr lang="en-US" dirty="0">
                <a:latin typeface="Angsana New" pitchFamily="18" charset="-34"/>
              </a:rPr>
              <a:t>‘!’, ‘@’, ‘#’, ‘$’, ‘%’, ‘^’ </a:t>
            </a:r>
            <a:r>
              <a:rPr lang="th-TH" dirty="0">
                <a:latin typeface="Angsana New" pitchFamily="18" charset="-34"/>
              </a:rPr>
              <a:t>เป็นต้น</a:t>
            </a:r>
          </a:p>
          <a:p>
            <a:pPr lvl="1"/>
            <a:r>
              <a:rPr lang="th-TH" dirty="0">
                <a:latin typeface="Angsana New" pitchFamily="18" charset="-34"/>
              </a:rPr>
              <a:t>ตัวพิมพ์ใหญ่และเล็กจะเป็นคนละตัวกันเช่น </a:t>
            </a:r>
            <a:r>
              <a:rPr lang="en-US" dirty="0">
                <a:latin typeface="Angsana New" pitchFamily="18" charset="-34"/>
              </a:rPr>
              <a:t>NAME, name, Name, </a:t>
            </a:r>
            <a:r>
              <a:rPr lang="en-US" dirty="0" err="1">
                <a:latin typeface="Angsana New" pitchFamily="18" charset="-34"/>
              </a:rPr>
              <a:t>NamE</a:t>
            </a:r>
            <a:endParaRPr lang="en-US" dirty="0">
              <a:latin typeface="Angsana New" pitchFamily="18" charset="-34"/>
            </a:endParaRPr>
          </a:p>
          <a:p>
            <a:pPr lvl="1"/>
            <a:r>
              <a:rPr lang="th-TH" dirty="0">
                <a:latin typeface="Angsana New" pitchFamily="18" charset="-34"/>
              </a:rPr>
              <a:t>ห้ามซ้ำกับคำสงวน </a:t>
            </a:r>
            <a:r>
              <a:rPr lang="en-US" dirty="0">
                <a:latin typeface="Angsana New" pitchFamily="18" charset="-34"/>
              </a:rPr>
              <a:t>Reserve Words </a:t>
            </a:r>
            <a:r>
              <a:rPr lang="th-TH" dirty="0">
                <a:latin typeface="Angsana New" pitchFamily="18" charset="-34"/>
              </a:rPr>
              <a:t>ของภาษา </a:t>
            </a:r>
            <a:r>
              <a:rPr lang="en-US" dirty="0">
                <a:latin typeface="Angsana New" pitchFamily="18" charset="-34"/>
              </a:rPr>
              <a:t>C</a:t>
            </a:r>
            <a:endParaRPr lang="th-TH" dirty="0">
              <a:latin typeface="Angsana New" pitchFamily="18" charset="-34"/>
            </a:endParaRPr>
          </a:p>
          <a:p>
            <a:pPr lvl="1"/>
            <a:r>
              <a:rPr lang="th-TH" dirty="0">
                <a:latin typeface="Angsana New" pitchFamily="18" charset="-34"/>
              </a:rPr>
              <a:t>ห้ามตั้งชื่อซ้ำกับ </a:t>
            </a:r>
            <a:r>
              <a:rPr lang="en-US" dirty="0">
                <a:latin typeface="Angsana New" pitchFamily="18" charset="-34"/>
              </a:rPr>
              <a:t>Function </a:t>
            </a:r>
            <a:r>
              <a:rPr lang="th-TH" dirty="0">
                <a:latin typeface="Angsana New" pitchFamily="18" charset="-34"/>
              </a:rPr>
              <a:t>ที่อยู่ใน </a:t>
            </a:r>
            <a:r>
              <a:rPr lang="en-US" dirty="0">
                <a:latin typeface="Angsana New" pitchFamily="18" charset="-34"/>
              </a:rPr>
              <a:t>Library </a:t>
            </a:r>
            <a:r>
              <a:rPr lang="th-TH" dirty="0">
                <a:latin typeface="Angsana New" pitchFamily="18" charset="-34"/>
              </a:rPr>
              <a:t>ของภาษา </a:t>
            </a:r>
            <a:r>
              <a:rPr lang="en-US" dirty="0">
                <a:latin typeface="Angsana New" pitchFamily="18" charset="-34"/>
              </a:rPr>
              <a:t>C</a:t>
            </a:r>
            <a:endParaRPr lang="th-TH" dirty="0">
              <a:latin typeface="Angsana New" pitchFamily="18" charset="-34"/>
            </a:endParaRPr>
          </a:p>
        </p:txBody>
      </p:sp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upload.wikimedia.org/wikipedia/commons/thumb/e/e1/Operating_system_placement.svg/250px-Operating_system_placement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7" y="1142984"/>
            <a:ext cx="3571899" cy="5286412"/>
          </a:xfrm>
          <a:prstGeom prst="rect">
            <a:avLst/>
          </a:prstGeom>
          <a:noFill/>
        </p:spPr>
      </p:pic>
      <p:pic>
        <p:nvPicPr>
          <p:cNvPr id="11" name="Picture 2" descr="D:\Job\amata\Slides\รูปภาพทำ slide\คน Icon\msn_icon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071546"/>
            <a:ext cx="785818" cy="1340837"/>
          </a:xfrm>
          <a:prstGeom prst="rect">
            <a:avLst/>
          </a:prstGeom>
          <a:noFill/>
        </p:spPr>
      </p:pic>
      <p:pic>
        <p:nvPicPr>
          <p:cNvPr id="12" name="Picture 2" descr="http://blog.eduzones.com/images/blog/webter/20080829118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5214950"/>
            <a:ext cx="1571636" cy="1344621"/>
          </a:xfrm>
          <a:prstGeom prst="rect">
            <a:avLst/>
          </a:prstGeom>
          <a:noFill/>
        </p:spPr>
      </p:pic>
      <p:pic>
        <p:nvPicPr>
          <p:cNvPr id="14" name="Picture 10" descr="http://www.i3.in.th/gallery/content/5/2399_microsoft_windows_xp_professional_french_fron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3786190"/>
            <a:ext cx="142876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65DE-8081-4BEB-94A2-834ECAC0214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9" name="Picture 2" descr="pcb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คำสงวน 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Reserve Words </a:t>
            </a:r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ของภาษา 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C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graphicFrame>
        <p:nvGraphicFramePr>
          <p:cNvPr id="62654" name="Group 190"/>
          <p:cNvGraphicFramePr>
            <a:graphicFrameLocks noGrp="1"/>
          </p:cNvGraphicFramePr>
          <p:nvPr>
            <p:ph idx="1"/>
          </p:nvPr>
        </p:nvGraphicFramePr>
        <p:xfrm>
          <a:off x="1066800" y="1676400"/>
          <a:ext cx="7239000" cy="4819652"/>
        </p:xfrm>
        <a:graphic>
          <a:graphicData uri="http://schemas.openxmlformats.org/drawingml/2006/table">
            <a:tbl>
              <a:tblPr/>
              <a:tblGrid>
                <a:gridCol w="1809750"/>
                <a:gridCol w="1809750"/>
                <a:gridCol w="1809750"/>
                <a:gridCol w="180975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auto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double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int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struct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break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else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long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switch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case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enum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register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typedef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char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extern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return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union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const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float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short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unsigned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continue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for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signed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void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default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goto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sizeof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volatile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do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if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static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While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asm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_cs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_ds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_es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_ss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cdecl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far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huge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interrupt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near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pascal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_export</a:t>
                      </a:r>
                      <a:endParaRPr kumimoji="0" lang="th-TH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DB7-3DA4-4C7B-A3E2-3CFAD4BB3863}" type="slidenum">
              <a:rPr lang="en-US" smtClean="0"/>
              <a:pPr/>
              <a:t>20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วีธีการสร้างตัวแปรและกำหนดค่า</a:t>
            </a:r>
          </a:p>
        </p:txBody>
      </p:sp>
      <p:sp>
        <p:nvSpPr>
          <p:cNvPr id="139268" name="Rectangle 4"/>
          <p:cNvSpPr>
            <a:spLocks noChangeArrowheads="1"/>
          </p:cNvSpPr>
          <p:nvPr>
            <p:ph type="body" idx="1"/>
          </p:nvPr>
        </p:nvSpPr>
        <p:spPr>
          <a:xfrm>
            <a:off x="914400" y="1600200"/>
            <a:ext cx="3352800" cy="45307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#include &lt;stdio.h&gt;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void </a:t>
            </a: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main 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 age;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char sex;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float grade;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age = 20;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sex = ‘ f ’;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grade = 3.14;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4419600" y="1600200"/>
            <a:ext cx="4419600" cy="453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#include &lt;stdio.h&gt;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void </a:t>
            </a: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main ()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 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 age = 20;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char sex = ‘ f ’;</a:t>
            </a:r>
            <a:endParaRPr lang="en-US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float grade = 3.14;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char name[10] = “malee”</a:t>
            </a:r>
            <a:endParaRPr lang="th-TH" sz="24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printf(“you are %s\n”,name);</a:t>
            </a:r>
            <a:endParaRPr lang="th-TH" sz="2400" b="1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...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th-TH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</p:txBody>
      </p:sp>
      <p:pic>
        <p:nvPicPr>
          <p:cNvPr id="7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21</a:t>
            </a:fld>
            <a:endParaRPr lang="th-TH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Text Box 4"/>
          <p:cNvSpPr txBox="1">
            <a:spLocks noChangeArrowheads="1"/>
          </p:cNvSpPr>
          <p:nvPr/>
        </p:nvSpPr>
        <p:spPr bwMode="gray">
          <a:xfrm>
            <a:off x="6019800" y="2057400"/>
            <a:ext cx="2057400" cy="192722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+ b	  </a:t>
            </a:r>
          </a:p>
          <a:p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= y   </a:t>
            </a:r>
          </a:p>
          <a:p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 = a + b   </a:t>
            </a:r>
          </a:p>
          <a:p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 == y   </a:t>
            </a:r>
          </a:p>
          <a:p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++i 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Angsana New" pitchFamily="18" charset="-34"/>
              </a:rPr>
              <a:t>นิพจน์</a:t>
            </a:r>
          </a:p>
        </p:txBody>
      </p:sp>
      <p:sp>
        <p:nvSpPr>
          <p:cNvPr id="12698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200" b="1">
                <a:latin typeface="Angsana New" pitchFamily="18" charset="-34"/>
              </a:rPr>
              <a:t>นิพจน์อาจประกอบด้วย </a:t>
            </a:r>
          </a:p>
          <a:p>
            <a:pPr lvl="1"/>
            <a:r>
              <a:rPr lang="th-TH" sz="3000" b="1">
                <a:latin typeface="Angsana New" pitchFamily="18" charset="-34"/>
              </a:rPr>
              <a:t>ตัวแปร </a:t>
            </a:r>
          </a:p>
          <a:p>
            <a:pPr lvl="1"/>
            <a:r>
              <a:rPr lang="th-TH" sz="3000" b="1">
                <a:latin typeface="Angsana New" pitchFamily="18" charset="-34"/>
              </a:rPr>
              <a:t>ค่าคงที่</a:t>
            </a:r>
          </a:p>
          <a:p>
            <a:pPr lvl="1"/>
            <a:r>
              <a:rPr lang="th-TH" sz="3000" b="1">
                <a:latin typeface="Angsana New" pitchFamily="18" charset="-34"/>
              </a:rPr>
              <a:t>การเรียกใช้ฟังก์ชัน </a:t>
            </a:r>
          </a:p>
          <a:p>
            <a:pPr lvl="1"/>
            <a:r>
              <a:rPr lang="th-TH" sz="3000" b="1">
                <a:latin typeface="Angsana New" pitchFamily="18" charset="-34"/>
              </a:rPr>
              <a:t>หรือมีตัวดำเนินการร่วมอยู่ก็ได้</a:t>
            </a:r>
          </a:p>
        </p:txBody>
      </p:sp>
      <p:pic>
        <p:nvPicPr>
          <p:cNvPr id="7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Angsana New" pitchFamily="18" charset="-34"/>
              </a:rPr>
              <a:t>ตัวดำเนินการ</a:t>
            </a: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1247775" y="2209800"/>
            <a:ext cx="0" cy="3886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lg" len="lg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28575" y="6096000"/>
            <a:ext cx="2257425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2800">
                <a:latin typeface="Angsana New" pitchFamily="18" charset="-34"/>
              </a:rPr>
              <a:t>ลำดับความสำคัญน้อย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138113" y="1766888"/>
            <a:ext cx="2224087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h-TH" sz="2800">
                <a:latin typeface="Angsana New" pitchFamily="18" charset="-34"/>
              </a:rPr>
              <a:t>ลำดับความสำคัญมาก</a:t>
            </a:r>
          </a:p>
        </p:txBody>
      </p:sp>
      <p:graphicFrame>
        <p:nvGraphicFramePr>
          <p:cNvPr id="130057" name="Object 9"/>
          <p:cNvGraphicFramePr>
            <a:graphicFrameLocks noChangeAspect="1"/>
          </p:cNvGraphicFramePr>
          <p:nvPr/>
        </p:nvGraphicFramePr>
        <p:xfrm>
          <a:off x="2214563" y="1443038"/>
          <a:ext cx="8115300" cy="5529262"/>
        </p:xfrm>
        <a:graphic>
          <a:graphicData uri="http://schemas.openxmlformats.org/presentationml/2006/ole">
            <p:oleObj spid="_x0000_s21506" name="Document" r:id="rId3" imgW="5629802" imgH="3838167" progId="Word.Document.8">
              <p:embed/>
            </p:oleObj>
          </a:graphicData>
        </a:graphic>
      </p:graphicFrame>
      <p:pic>
        <p:nvPicPr>
          <p:cNvPr id="9" name="Picture 2" descr="pcb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24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webopedia.com/FIG/PROG-LA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85859"/>
            <a:ext cx="6858048" cy="4985543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pic>
        <p:nvPicPr>
          <p:cNvPr id="8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71472" y="1428736"/>
            <a:ext cx="8001000" cy="5029200"/>
            <a:chOff x="914400" y="1600200"/>
            <a:chExt cx="8001000" cy="5029200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>
            <a:xfrm>
              <a:off x="914400" y="1600200"/>
              <a:ext cx="8001000" cy="50292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/>
            <a:p>
              <a:pPr marL="457200" marR="0" lvl="1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th-TH" altLang="zh-CN" sz="30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+mn-ea"/>
                  <a:cs typeface="+mn-cs"/>
                </a:rPr>
                <a:t>การเขียนโปรแกรมด้วยภาษาระดับสูงเป็นภาษาเครื่อง</a:t>
              </a: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th-TH" altLang="zh-CN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+mn-ea"/>
                  <a:cs typeface="+mn-cs"/>
                </a:rPr>
                <a:t>อินเทอร์พรีเตอร์</a:t>
              </a:r>
              <a:r>
                <a:rPr kumimoji="0" lang="en-US" altLang="zh-CN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SimSun" pitchFamily="2" charset="-122"/>
                  <a:cs typeface="+mn-cs"/>
                </a:rPr>
                <a:t> (Interpreter)</a:t>
              </a: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th-TH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th-TH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th-TH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th-TH" altLang="zh-CN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+mn-ea"/>
                  <a:cs typeface="+mn-cs"/>
                </a:rPr>
                <a:t>คอมไพเลอร์</a:t>
              </a:r>
              <a:r>
                <a:rPr kumimoji="0" lang="en-US" altLang="zh-CN" sz="28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SimSun" pitchFamily="2" charset="-122"/>
                  <a:cs typeface="+mn-cs"/>
                </a:rPr>
                <a:t> (Compiler)</a:t>
              </a:r>
              <a:endParaRPr kumimoji="0" lang="th-TH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914400" marR="0" lvl="2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th-TH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th-TH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th-TH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th-TH" altLang="zh-CN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th-TH" altLang="zh-CN" sz="20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ngsana New" pitchFamily="18" charset="-34"/>
                  <a:ea typeface="+mn-ea"/>
                  <a:cs typeface="+mn-cs"/>
                </a:rPr>
                <a:t>ขั้นตอนการแปลภาษาโปรแกรม</a:t>
              </a:r>
              <a:endParaRPr kumimoji="0" lang="th-TH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ngsana New" pitchFamily="18" charset="-34"/>
                <a:ea typeface="+mn-ea"/>
                <a:cs typeface="+mn-cs"/>
              </a:endParaRPr>
            </a:p>
          </p:txBody>
        </p:sp>
        <p:graphicFrame>
          <p:nvGraphicFramePr>
            <p:cNvPr id="9" name="Object 5"/>
            <p:cNvGraphicFramePr>
              <a:graphicFrameLocks noChangeAspect="1"/>
            </p:cNvGraphicFramePr>
            <p:nvPr/>
          </p:nvGraphicFramePr>
          <p:xfrm>
            <a:off x="2700350" y="2386018"/>
            <a:ext cx="4789487" cy="1252538"/>
          </p:xfrm>
          <a:graphic>
            <a:graphicData uri="http://schemas.openxmlformats.org/presentationml/2006/ole">
              <p:oleObj spid="_x0000_s20482" name="Visio" r:id="rId3" imgW="3716731" imgH="967435" progId="Visio.Drawing.11">
                <p:embed/>
              </p:oleObj>
            </a:graphicData>
          </a:graphic>
        </p:graphicFrame>
        <p:graphicFrame>
          <p:nvGraphicFramePr>
            <p:cNvPr id="11" name="Object 7"/>
            <p:cNvGraphicFramePr>
              <a:graphicFrameLocks noChangeAspect="1"/>
            </p:cNvGraphicFramePr>
            <p:nvPr/>
          </p:nvGraphicFramePr>
          <p:xfrm>
            <a:off x="2628912" y="4243406"/>
            <a:ext cx="4829175" cy="1262063"/>
          </p:xfrm>
          <a:graphic>
            <a:graphicData uri="http://schemas.openxmlformats.org/presentationml/2006/ole">
              <p:oleObj spid="_x0000_s20483" name="Visio" r:id="rId4" imgW="3716731" imgH="967435" progId="Visio.Drawing.11">
                <p:embed/>
              </p:oleObj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  <p:pic>
        <p:nvPicPr>
          <p:cNvPr id="14" name="Picture 2" descr="pcb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upload.wikimedia.org/wikipedia/commons/thumb/e/e1/Operating_system_placement.svg/250px-Operating_system_placement.svg.png"/>
          <p:cNvPicPr>
            <a:picLocks noChangeAspect="1" noChangeArrowheads="1"/>
          </p:cNvPicPr>
          <p:nvPr/>
        </p:nvPicPr>
        <p:blipFill>
          <a:blip r:embed="rId3"/>
          <a:srcRect t="28378"/>
          <a:stretch>
            <a:fillRect/>
          </a:stretch>
        </p:blipFill>
        <p:spPr bwMode="auto">
          <a:xfrm>
            <a:off x="2857487" y="2643182"/>
            <a:ext cx="3571899" cy="3786214"/>
          </a:xfrm>
          <a:prstGeom prst="rect">
            <a:avLst/>
          </a:prstGeom>
          <a:noFill/>
        </p:spPr>
      </p:pic>
      <p:pic>
        <p:nvPicPr>
          <p:cNvPr id="11" name="Picture 2" descr="D:\Job\amata\Slides\รูปภาพทำ slide\คน Icon\msn_icon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85728"/>
            <a:ext cx="571504" cy="975154"/>
          </a:xfrm>
          <a:prstGeom prst="rect">
            <a:avLst/>
          </a:prstGeom>
          <a:noFill/>
        </p:spPr>
      </p:pic>
      <p:pic>
        <p:nvPicPr>
          <p:cNvPr id="12" name="Picture 2" descr="http://blog.eduzones.com/images/blog/webter/20080829118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5214950"/>
            <a:ext cx="1571636" cy="1344621"/>
          </a:xfrm>
          <a:prstGeom prst="rect">
            <a:avLst/>
          </a:prstGeom>
          <a:noFill/>
        </p:spPr>
      </p:pic>
      <p:pic>
        <p:nvPicPr>
          <p:cNvPr id="14" name="Picture 10" descr="http://www.i3.in.th/gallery/content/5/2399_microsoft_windows_xp_professional_french_fron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3786190"/>
            <a:ext cx="142876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ounded Rectangle 12"/>
          <p:cNvSpPr/>
          <p:nvPr/>
        </p:nvSpPr>
        <p:spPr>
          <a:xfrm>
            <a:off x="3286116" y="1357298"/>
            <a:ext cx="2762269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Compiler</a:t>
            </a:r>
            <a:endParaRPr lang="th-TH" sz="3600" dirty="0"/>
          </a:p>
        </p:txBody>
      </p:sp>
      <p:sp>
        <p:nvSpPr>
          <p:cNvPr id="15" name="Down Arrow 14"/>
          <p:cNvSpPr/>
          <p:nvPr/>
        </p:nvSpPr>
        <p:spPr>
          <a:xfrm>
            <a:off x="4500562" y="2214554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65DE-8081-4BEB-94A2-834ECAC0214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8" name="Picture 2" descr="pcb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กระบวนการแปลโปรแกรม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0" y="2133600"/>
            <a:ext cx="1447800" cy="1447800"/>
            <a:chOff x="1632" y="1248"/>
            <a:chExt cx="2682" cy="2286"/>
          </a:xfrm>
        </p:grpSpPr>
        <p:sp>
          <p:nvSpPr>
            <p:cNvPr id="25609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  <p:sp>
          <p:nvSpPr>
            <p:cNvPr id="25610" name="AutoShape 10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  <p:sp>
          <p:nvSpPr>
            <p:cNvPr id="25611" name="AutoShape 11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25612" name="Documents"/>
          <p:cNvSpPr>
            <a:spLocks noEditPoints="1" noChangeArrowheads="1"/>
          </p:cNvSpPr>
          <p:nvPr/>
        </p:nvSpPr>
        <p:spPr bwMode="auto">
          <a:xfrm>
            <a:off x="762000" y="2286000"/>
            <a:ext cx="879475" cy="11588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th-TH"/>
              <a:t>----</a:t>
            </a:r>
          </a:p>
          <a:p>
            <a:pPr algn="l"/>
            <a:r>
              <a:rPr lang="th-TH"/>
              <a:t>----</a:t>
            </a:r>
          </a:p>
          <a:p>
            <a:pPr algn="l"/>
            <a:r>
              <a:rPr lang="th-TH"/>
              <a:t>----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0574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th-TH">
              <a:solidFill>
                <a:schemeClr val="accent2"/>
              </a:solidFill>
            </a:endParaRPr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>
            <a:off x="48768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th-TH">
              <a:solidFill>
                <a:schemeClr val="accent2"/>
              </a:solidFill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85800" y="3962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ซอร์สโค้ด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743200" y="3962400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กระบวนการแปลโปรแกรม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91200" y="3962400"/>
            <a:ext cx="262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โปรแกรมที่สามารพทำงานได้</a:t>
            </a:r>
          </a:p>
          <a:p>
            <a:pPr algn="l"/>
            <a:r>
              <a:rPr lang="th-TH" sz="2400" b="1"/>
              <a:t>โดยไม่ต้องมี </a:t>
            </a:r>
            <a:r>
              <a:rPr lang="en-US" b="1"/>
              <a:t>source code</a:t>
            </a:r>
            <a:endParaRPr lang="th-TH" b="1"/>
          </a:p>
        </p:txBody>
      </p:sp>
      <p:pic>
        <p:nvPicPr>
          <p:cNvPr id="20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3" name="Picture 4" descr="http://upload.wikimedia.org/wikipedia/commons/thumb/e/e1/Operating_system_placement.svg/250px-Operating_system_placement.svg.png"/>
          <p:cNvPicPr>
            <a:picLocks noChangeAspect="1" noChangeArrowheads="1"/>
          </p:cNvPicPr>
          <p:nvPr/>
        </p:nvPicPr>
        <p:blipFill>
          <a:blip r:embed="rId4"/>
          <a:srcRect t="28378" b="54054"/>
          <a:stretch>
            <a:fillRect/>
          </a:stretch>
        </p:blipFill>
        <p:spPr bwMode="auto">
          <a:xfrm>
            <a:off x="5500694" y="2357430"/>
            <a:ext cx="3297138" cy="857256"/>
          </a:xfrm>
          <a:prstGeom prst="rect">
            <a:avLst/>
          </a:prstGeom>
          <a:noFill/>
        </p:spPr>
      </p:pic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ไฟล์</a:t>
            </a:r>
            <a:r>
              <a:rPr lang="th-TH" b="1" dirty="0"/>
              <a:t>โปรแกรมที่ได้จากการแปลภาษา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3400" b="1" dirty="0"/>
              <a:t>เมื่อเขียนโปรแกรมเสร็จ ผ่านการแปลภาษาแล้วผลที่ได้ก็จะเป็นไฟล์โปรแกรมที่สามารถนำไปใช้ได้เลย โดยอาจก๊อปปี้ลงดิสก์ไปเปิดที่เครื่องอื่นๆ ได้ ซึ่งจะเป็นไฟล์โปรแกรมแยกจากตัวซอร์สโค้ดที่เราเขียน </a:t>
            </a:r>
          </a:p>
          <a:p>
            <a:r>
              <a:rPr lang="th-TH" sz="3400" b="1" dirty="0"/>
              <a:t>ไฟล์โปรแกรมที่ได้นั้นเป็นไฟล์แบบเลขฐานสอง หรือ</a:t>
            </a:r>
            <a:br>
              <a:rPr lang="th-TH" sz="3400" b="1" dirty="0"/>
            </a:br>
            <a:r>
              <a:rPr lang="th-TH" sz="3400" b="1" dirty="0"/>
              <a:t>ไบนารีไฟล์</a:t>
            </a:r>
            <a:r>
              <a:rPr lang="en-US" sz="2600" b="1" dirty="0"/>
              <a:t>(.exe)</a:t>
            </a:r>
            <a:r>
              <a:rPr lang="th-TH" sz="3400" b="1" dirty="0"/>
              <a:t>เรียกว่าเอ็กซีคิวเทเบิ้ลไฟล์</a:t>
            </a:r>
            <a:r>
              <a:rPr lang="en-US" sz="2600" b="1" dirty="0"/>
              <a:t>(executable file)</a:t>
            </a:r>
            <a:endParaRPr lang="th-TH" sz="2100" b="1" dirty="0"/>
          </a:p>
        </p:txBody>
      </p:sp>
      <p:pic>
        <p:nvPicPr>
          <p:cNvPr id="9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ภาษาคอมพิวเตอร์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7010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b="1" dirty="0"/>
              <a:t>โปรแกรมที่รันบนวินโดว์ </a:t>
            </a:r>
            <a:r>
              <a:rPr lang="en-US" sz="2200" b="1" dirty="0"/>
              <a:t>C/C++, Visual Basic, Delphi</a:t>
            </a:r>
            <a:endParaRPr lang="th-TH" sz="2200" b="1" dirty="0"/>
          </a:p>
          <a:p>
            <a:pPr>
              <a:lnSpc>
                <a:spcPct val="90000"/>
              </a:lnSpc>
            </a:pPr>
            <a:r>
              <a:rPr lang="th-TH" b="1" dirty="0"/>
              <a:t>โปรแกรมที่ทำงานบนเว็บ </a:t>
            </a:r>
            <a:r>
              <a:rPr lang="en-US" sz="2200" b="1" dirty="0"/>
              <a:t>PHP, ASP, JAVA, Perl, </a:t>
            </a:r>
            <a:r>
              <a:rPr lang="en-US" sz="2200" b="1" dirty="0" err="1"/>
              <a:t>Tcl</a:t>
            </a:r>
            <a:r>
              <a:rPr lang="en-US" sz="2200" b="1" dirty="0"/>
              <a:t>, C#</a:t>
            </a:r>
            <a:endParaRPr lang="th-TH" sz="2200" b="1" dirty="0"/>
          </a:p>
          <a:p>
            <a:pPr>
              <a:lnSpc>
                <a:spcPct val="90000"/>
              </a:lnSpc>
            </a:pPr>
            <a:r>
              <a:rPr lang="th-TH" b="1" dirty="0"/>
              <a:t>โปรแกรมฐานข้อมูล </a:t>
            </a:r>
            <a:r>
              <a:rPr lang="en-US" sz="2200" b="1" dirty="0"/>
              <a:t>Visual Basic</a:t>
            </a:r>
            <a:endParaRPr lang="th-TH" sz="2200" b="1" dirty="0"/>
          </a:p>
          <a:p>
            <a:pPr>
              <a:lnSpc>
                <a:spcPct val="90000"/>
              </a:lnSpc>
            </a:pPr>
            <a:endParaRPr lang="th-TH" b="1" dirty="0"/>
          </a:p>
        </p:txBody>
      </p:sp>
      <p:pic>
        <p:nvPicPr>
          <p:cNvPr id="10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>
                <a:solidFill>
                  <a:schemeClr val="tx1"/>
                </a:solidFill>
              </a:rPr>
              <a:pPr/>
              <a:t>8</a:t>
            </a:fld>
            <a:endParaRPr lang="th-TH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ython.cmsthailand.com/images/compil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8584169" cy="3357586"/>
          </a:xfrm>
          <a:prstGeom prst="rect">
            <a:avLst/>
          </a:prstGeom>
          <a:noFill/>
        </p:spPr>
      </p:pic>
      <p:pic>
        <p:nvPicPr>
          <p:cNvPr id="8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OPTIONS" val="Fast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OPTIONS" val="Fast 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887</Words>
  <Application>Microsoft Office PowerPoint</Application>
  <PresentationFormat>On-screen Show (4:3)</PresentationFormat>
  <Paragraphs>291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Microsoft Visio Drawing</vt:lpstr>
      <vt:lpstr>Microsoft Word Document</vt:lpstr>
      <vt:lpstr>Slide 1</vt:lpstr>
      <vt:lpstr>Slide 2</vt:lpstr>
      <vt:lpstr>Slide 3</vt:lpstr>
      <vt:lpstr>Slide 4</vt:lpstr>
      <vt:lpstr>Slide 5</vt:lpstr>
      <vt:lpstr>กระบวนการแปลโปรแกรม</vt:lpstr>
      <vt:lpstr>ไฟล์โปรแกรมที่ได้จากการแปลภาษา</vt:lpstr>
      <vt:lpstr>ภาษาคอมพิวเตอร์</vt:lpstr>
      <vt:lpstr>Slide 9</vt:lpstr>
      <vt:lpstr>โครงสร้างโปรแกรมภาษาซี</vt:lpstr>
      <vt:lpstr>ฟังก์ชันหลักของโปรแกรม (Main Function)</vt:lpstr>
      <vt:lpstr>ฟังก์ชันหลักของโปรแกรม (Main Function)</vt:lpstr>
      <vt:lpstr>Slide 13</vt:lpstr>
      <vt:lpstr>การใช้ #include</vt:lpstr>
      <vt:lpstr>การใช้ #define</vt:lpstr>
      <vt:lpstr>ส่วนประกาศ (Global Declarations)</vt:lpstr>
      <vt:lpstr>การประกาศตัวแปร</vt:lpstr>
      <vt:lpstr>ชนิดของตัวแปร</vt:lpstr>
      <vt:lpstr>หลักการตั้งชื่อ (Identifier)</vt:lpstr>
      <vt:lpstr>คำสงวน Reserve Words ของภาษา C</vt:lpstr>
      <vt:lpstr>วีธีการสร้างตัวแปรและกำหนดค่า</vt:lpstr>
      <vt:lpstr>นิพจน์</vt:lpstr>
      <vt:lpstr>ตัวดำเนินการ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55</cp:revision>
  <dcterms:created xsi:type="dcterms:W3CDTF">2013-04-04T04:07:17Z</dcterms:created>
  <dcterms:modified xsi:type="dcterms:W3CDTF">2013-04-05T08:56:14Z</dcterms:modified>
</cp:coreProperties>
</file>